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2" r:id="rId5"/>
    <p:sldId id="260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81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6E"/>
    <a:srgbClr val="FF7F27"/>
    <a:srgbClr val="B797CF"/>
    <a:srgbClr val="00A2E8"/>
    <a:srgbClr val="A6CE39"/>
    <a:srgbClr val="FFCC00"/>
    <a:srgbClr val="A2CADF"/>
    <a:srgbClr val="2590A3"/>
    <a:srgbClr val="1084C6"/>
    <a:srgbClr val="6DB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A592D7-3280-493F-9E5A-73247E9F1712}" v="1" dt="2019-11-14T14:23:36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3686" autoAdjust="0"/>
  </p:normalViewPr>
  <p:slideViewPr>
    <p:cSldViewPr snapToObjects="1">
      <p:cViewPr varScale="1">
        <p:scale>
          <a:sx n="134" d="100"/>
          <a:sy n="134" d="100"/>
        </p:scale>
        <p:origin x="120" y="216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-43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DA48D-2A66-4BA8-A0A6-18B7094E3EEC}" type="datetimeFigureOut">
              <a:rPr lang="en-US" smtClean="0"/>
              <a:t>18-Nov-19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2F0B5-B49C-4298-AF3B-EF4073D75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1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EF6EFF-73C7-47D8-A747-7A9B37A02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3808" y="195486"/>
            <a:ext cx="5760640" cy="25202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808" y="2859782"/>
            <a:ext cx="5760640" cy="136815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tx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>
                <a:latin typeface="Segoe UI Light" panose="020B0502040204020203" pitchFamily="34" charset="0"/>
              </a:rPr>
              <a:t>Speaker Details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65497"/>
            <a:ext cx="8208145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544" y="266700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8208144" cy="352024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457200" lvl="0" indent="-457200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92F86A9-730E-4E84-B728-BB15C857427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8F26B-7CFE-4A1A-93FE-AA7D57C973C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159977"/>
            <a:ext cx="8208144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D8CD9-B688-407A-9A3F-0B6B75E69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43800" y="4817690"/>
            <a:ext cx="1524000" cy="259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C3105-212B-429E-BC33-F5BDA90315C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657587" y="4826279"/>
            <a:ext cx="1302468" cy="2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468312" indent="-4572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tabLst/>
        <a:defRPr sz="3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jp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C1F6-D14B-4C66-958B-B7ABB48BE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195486"/>
            <a:ext cx="6071592" cy="2520280"/>
          </a:xfrm>
        </p:spPr>
        <p:txBody>
          <a:bodyPr>
            <a:normAutofit/>
          </a:bodyPr>
          <a:lstStyle/>
          <a:p>
            <a:r>
              <a:rPr lang="en-US" sz="4400" dirty="0" err="1"/>
              <a:t>WSLab</a:t>
            </a:r>
            <a:r>
              <a:rPr lang="en-US" sz="4400" dirty="0"/>
              <a:t> Datacenter Simulation - Scenarios</a:t>
            </a:r>
            <a:endParaRPr lang="en-CH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06A5-8CCF-439F-BFA9-C6EE82DAE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808" y="2175706"/>
            <a:ext cx="5760640" cy="1368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Jaromir Kaspar </a:t>
            </a:r>
          </a:p>
          <a:p>
            <a:r>
              <a:rPr lang="en-US" dirty="0"/>
              <a:t>Sr. Premier Field Engineer, Microsoft</a:t>
            </a:r>
          </a:p>
          <a:p>
            <a:r>
              <a:rPr lang="en-US" dirty="0"/>
              <a:t>aka.ms/</a:t>
            </a:r>
            <a:r>
              <a:rPr lang="en-US" dirty="0" err="1"/>
              <a:t>wslab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jaromirkaspar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99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A4D9-713D-4286-A29C-E1C4B485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“Can you validate documentation?”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989FA-2146-448E-8031-8575D5665D1F}"/>
              </a:ext>
            </a:extLst>
          </p:cNvPr>
          <p:cNvSpPr txBox="1"/>
          <p:nvPr/>
        </p:nvSpPr>
        <p:spPr>
          <a:xfrm>
            <a:off x="838200" y="1349045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Smart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2989D-CD40-4019-9D86-46B9B2061E29}"/>
              </a:ext>
            </a:extLst>
          </p:cNvPr>
          <p:cNvSpPr txBox="1"/>
          <p:nvPr/>
        </p:nvSpPr>
        <p:spPr>
          <a:xfrm>
            <a:off x="5486400" y="134980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Admin from the past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A62EAB-CC05-4F8F-8ED0-0B3F72E5A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809750"/>
            <a:ext cx="4005262" cy="27629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70A0A9-62E6-4696-8F5D-AC2D34975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815084"/>
            <a:ext cx="3825193" cy="276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09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53C2F-DAC8-4BB5-BD5F-D8A9E4070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92" y="1581150"/>
            <a:ext cx="8208145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DevOps, Infra as code, (insert more buzzwords here)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45A3E-E26D-4C6C-B182-60E88217E756}"/>
              </a:ext>
            </a:extLst>
          </p:cNvPr>
          <p:cNvSpPr txBox="1"/>
          <p:nvPr/>
        </p:nvSpPr>
        <p:spPr>
          <a:xfrm>
            <a:off x="2476500" y="323889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Here comes the real stuff!</a:t>
            </a:r>
          </a:p>
        </p:txBody>
      </p:sp>
    </p:spTree>
    <p:extLst>
      <p:ext uri="{BB962C8B-B14F-4D97-AF65-F5344CB8AC3E}">
        <p14:creationId xmlns:p14="http://schemas.microsoft.com/office/powerpoint/2010/main" val="983699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FB15-B03E-495D-874E-F50D333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 err="1"/>
              <a:t>WSLab</a:t>
            </a:r>
            <a:r>
              <a:rPr lang="en-US" sz="2900" dirty="0"/>
              <a:t> Scenarios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46E15B-FD6C-48E9-82DA-6570FA60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42950"/>
            <a:ext cx="7429500" cy="5143500"/>
          </a:xfrm>
          <a:prstGeom prst="rect">
            <a:avLst/>
          </a:prstGeom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C4BB0DEB-C50F-4171-AE7F-D7EE6CF24A3F}"/>
              </a:ext>
            </a:extLst>
          </p:cNvPr>
          <p:cNvSpPr/>
          <p:nvPr/>
        </p:nvSpPr>
        <p:spPr>
          <a:xfrm>
            <a:off x="1943404" y="3409950"/>
            <a:ext cx="755904" cy="457200"/>
          </a:xfrm>
          <a:prstGeom prst="leftArrow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912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9FB15-B03E-495D-874E-F50D3335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 err="1"/>
              <a:t>WSLab</a:t>
            </a:r>
            <a:r>
              <a:rPr lang="en-US" sz="2900" dirty="0"/>
              <a:t> Scenarios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321EA4-A756-4F14-9D33-1D4ED7209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40" y="819150"/>
            <a:ext cx="6660351" cy="414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4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97A4-800A-4FCF-A1BF-4ADBA060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/>
              <a:t>Complex scenarios</a:t>
            </a:r>
          </a:p>
        </p:txBody>
      </p:sp>
    </p:spTree>
    <p:extLst>
      <p:ext uri="{BB962C8B-B14F-4D97-AF65-F5344CB8AC3E}">
        <p14:creationId xmlns:p14="http://schemas.microsoft.com/office/powerpoint/2010/main" val="1514226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52DB1C-9DEA-4DF0-9D4C-75A1E534ECDB}"/>
              </a:ext>
            </a:extLst>
          </p:cNvPr>
          <p:cNvSpPr txBox="1">
            <a:spLocks/>
          </p:cNvSpPr>
          <p:nvPr/>
        </p:nvSpPr>
        <p:spPr>
          <a:xfrm>
            <a:off x="467544" y="265497"/>
            <a:ext cx="8208145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900" dirty="0"/>
              <a:t>Complex scenarios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AFA152B-1135-4158-A312-A66CD9306545}"/>
              </a:ext>
            </a:extLst>
          </p:cNvPr>
          <p:cNvSpPr txBox="1">
            <a:spLocks/>
          </p:cNvSpPr>
          <p:nvPr/>
        </p:nvSpPr>
        <p:spPr>
          <a:xfrm>
            <a:off x="-228600" y="892355"/>
            <a:ext cx="4298633" cy="3358787"/>
          </a:xfrm>
        </p:spPr>
        <p:txBody>
          <a:bodyPr/>
          <a:lstStyle>
            <a:lvl1pPr marL="468312" indent="-4572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/>
              <a:defRPr sz="3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Contains scenario.ps1</a:t>
            </a:r>
          </a:p>
          <a:p>
            <a:r>
              <a:rPr lang="en-US" sz="1800" dirty="0"/>
              <a:t>Also contains some description</a:t>
            </a:r>
          </a:p>
          <a:p>
            <a:r>
              <a:rPr lang="en-US" sz="1800" dirty="0"/>
              <a:t>Scenario.ps1 contains regions</a:t>
            </a:r>
          </a:p>
          <a:p>
            <a:pPr lvl="1"/>
            <a:r>
              <a:rPr lang="en-US" sz="1600" dirty="0"/>
              <a:t>You can run all, or study/run block by block</a:t>
            </a:r>
          </a:p>
          <a:p>
            <a:r>
              <a:rPr lang="en-US" sz="1800" dirty="0"/>
              <a:t>S2D Hyperconverged</a:t>
            </a:r>
          </a:p>
          <a:p>
            <a:r>
              <a:rPr lang="en-US" sz="1800" dirty="0"/>
              <a:t>S2D Converged</a:t>
            </a:r>
          </a:p>
          <a:p>
            <a:r>
              <a:rPr lang="en-US" sz="1800" dirty="0"/>
              <a:t>S2D and SCVMM Bare metal</a:t>
            </a:r>
          </a:p>
          <a:p>
            <a:r>
              <a:rPr lang="en-US" sz="1800" dirty="0"/>
              <a:t>…..</a:t>
            </a:r>
          </a:p>
          <a:p>
            <a:endParaRPr lang="en-US" sz="1800" dirty="0"/>
          </a:p>
          <a:p>
            <a:r>
              <a:rPr lang="en-US" sz="1800" dirty="0"/>
              <a:t>Complex scenarios don’t have guide</a:t>
            </a:r>
          </a:p>
          <a:p>
            <a:pPr lvl="1"/>
            <a:r>
              <a:rPr lang="en-US" sz="1600" dirty="0"/>
              <a:t>It’s too long, too complex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82A75F-4D84-4F47-B1B5-0788C37D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16" y="0"/>
            <a:ext cx="4367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2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52DB1C-9DEA-4DF0-9D4C-75A1E534ECDB}"/>
              </a:ext>
            </a:extLst>
          </p:cNvPr>
          <p:cNvSpPr txBox="1">
            <a:spLocks/>
          </p:cNvSpPr>
          <p:nvPr/>
        </p:nvSpPr>
        <p:spPr>
          <a:xfrm>
            <a:off x="467544" y="265497"/>
            <a:ext cx="8208145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900" dirty="0"/>
              <a:t>S2D Hyperconverged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AFA152B-1135-4158-A312-A66CD9306545}"/>
              </a:ext>
            </a:extLst>
          </p:cNvPr>
          <p:cNvSpPr txBox="1">
            <a:spLocks/>
          </p:cNvSpPr>
          <p:nvPr/>
        </p:nvSpPr>
        <p:spPr>
          <a:xfrm>
            <a:off x="-228600" y="892355"/>
            <a:ext cx="4298633" cy="3358787"/>
          </a:xfrm>
        </p:spPr>
        <p:txBody>
          <a:bodyPr/>
          <a:lstStyle>
            <a:lvl1pPr marL="468312" indent="-4572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/>
              <a:defRPr sz="3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Simulates 2-16 nodes</a:t>
            </a:r>
          </a:p>
          <a:p>
            <a:r>
              <a:rPr lang="en-US" sz="2000" dirty="0"/>
              <a:t>Time to deploy ~30 minutes</a:t>
            </a:r>
          </a:p>
          <a:p>
            <a:r>
              <a:rPr lang="en-US" sz="2000" dirty="0"/>
              <a:t>Can run nested VMs</a:t>
            </a:r>
          </a:p>
          <a:p>
            <a:pPr lvl="1"/>
            <a:r>
              <a:rPr lang="en-US" sz="1800" dirty="0"/>
              <a:t>To play with LM</a:t>
            </a:r>
          </a:p>
          <a:p>
            <a:r>
              <a:rPr lang="en-US" sz="2000" dirty="0"/>
              <a:t>Contains ALL best practices</a:t>
            </a:r>
          </a:p>
          <a:p>
            <a:pPr lvl="1"/>
            <a:r>
              <a:rPr lang="en-US" sz="1800" dirty="0"/>
              <a:t>If not, ping me!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82A75F-4D84-4F47-B1B5-0788C37D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616" y="0"/>
            <a:ext cx="43679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51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452DB1C-9DEA-4DF0-9D4C-75A1E534ECDB}"/>
              </a:ext>
            </a:extLst>
          </p:cNvPr>
          <p:cNvSpPr txBox="1">
            <a:spLocks/>
          </p:cNvSpPr>
          <p:nvPr/>
        </p:nvSpPr>
        <p:spPr>
          <a:xfrm>
            <a:off x="467544" y="265497"/>
            <a:ext cx="8208145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900" dirty="0"/>
              <a:t>S2D Converged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AFA152B-1135-4158-A312-A66CD9306545}"/>
              </a:ext>
            </a:extLst>
          </p:cNvPr>
          <p:cNvSpPr txBox="1">
            <a:spLocks/>
          </p:cNvSpPr>
          <p:nvPr/>
        </p:nvSpPr>
        <p:spPr>
          <a:xfrm>
            <a:off x="-228600" y="892355"/>
            <a:ext cx="4298633" cy="3358787"/>
          </a:xfrm>
        </p:spPr>
        <p:txBody>
          <a:bodyPr/>
          <a:lstStyle>
            <a:lvl1pPr marL="468312" indent="-4572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tabLst/>
              <a:defRPr sz="3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4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SzPct val="100000"/>
              <a:buFont typeface="Wingdings" panose="05000000000000000000" pitchFamily="2" charset="2"/>
              <a:buChar char="§"/>
              <a:defRPr sz="2000" b="0" kern="120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Simulates 2-16 storage and 2-64 compute nodes</a:t>
            </a:r>
          </a:p>
          <a:p>
            <a:r>
              <a:rPr lang="en-US" sz="1800" dirty="0"/>
              <a:t>Demonstrates scaling up from 4x4 to 5x5</a:t>
            </a:r>
          </a:p>
          <a:p>
            <a:r>
              <a:rPr lang="en-US" sz="1800" dirty="0"/>
              <a:t>Following is the same as HCI</a:t>
            </a:r>
          </a:p>
          <a:p>
            <a:pPr lvl="1"/>
            <a:r>
              <a:rPr lang="en-US" sz="1600" dirty="0"/>
              <a:t>Time to deploy ~30 minutes</a:t>
            </a:r>
          </a:p>
          <a:p>
            <a:pPr lvl="1"/>
            <a:r>
              <a:rPr lang="en-US" sz="1600" dirty="0"/>
              <a:t>Can run nested VMs</a:t>
            </a:r>
          </a:p>
          <a:p>
            <a:pPr lvl="2"/>
            <a:r>
              <a:rPr lang="en-US" sz="1400" dirty="0"/>
              <a:t>To play with LM</a:t>
            </a:r>
          </a:p>
          <a:p>
            <a:pPr lvl="1"/>
            <a:r>
              <a:rPr lang="en-US" sz="1600" dirty="0"/>
              <a:t>Contains ALL best practices</a:t>
            </a:r>
          </a:p>
          <a:p>
            <a:pPr lvl="2"/>
            <a:r>
              <a:rPr lang="en-US" sz="1400" dirty="0"/>
              <a:t>If not, ping me!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B360E-036B-47A6-9B85-40B699258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944" y="4762"/>
            <a:ext cx="44458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91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97A4-800A-4FCF-A1BF-4ADBA060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/>
              <a:t>Guided scenarios</a:t>
            </a:r>
          </a:p>
        </p:txBody>
      </p:sp>
    </p:spTree>
    <p:extLst>
      <p:ext uri="{BB962C8B-B14F-4D97-AF65-F5344CB8AC3E}">
        <p14:creationId xmlns:p14="http://schemas.microsoft.com/office/powerpoint/2010/main" val="998009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214E3-22B4-4E44-A4BD-49AB52757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Guided Scenarios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8AB7B0-DB7B-4297-877C-F9E5CFE01FA5}"/>
              </a:ext>
            </a:extLst>
          </p:cNvPr>
          <p:cNvSpPr/>
          <p:nvPr/>
        </p:nvSpPr>
        <p:spPr>
          <a:xfrm>
            <a:off x="381000" y="97155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All “S2D and …” and some others</a:t>
            </a:r>
          </a:p>
          <a:p>
            <a:pPr lvl="1"/>
            <a:r>
              <a:rPr lang="en-US" dirty="0"/>
              <a:t>I was not lazy and I wrote guide</a:t>
            </a:r>
          </a:p>
          <a:p>
            <a:pPr lvl="1"/>
            <a:r>
              <a:rPr lang="en-US" dirty="0"/>
              <a:t>Starts with </a:t>
            </a:r>
            <a:r>
              <a:rPr lang="en-US" dirty="0" err="1"/>
              <a:t>Labconfig</a:t>
            </a:r>
            <a:r>
              <a:rPr lang="en-US" dirty="0"/>
              <a:t> and </a:t>
            </a:r>
            <a:r>
              <a:rPr lang="en-US" dirty="0" err="1"/>
              <a:t>Prereq</a:t>
            </a:r>
            <a:endParaRPr lang="en-US" dirty="0"/>
          </a:p>
          <a:p>
            <a:pPr lvl="1"/>
            <a:r>
              <a:rPr lang="en-US" dirty="0"/>
              <a:t>Contains screenshots, so you don’t need to spin </a:t>
            </a:r>
            <a:r>
              <a:rPr lang="en-US" dirty="0" err="1"/>
              <a:t>WSLab</a:t>
            </a:r>
            <a:r>
              <a:rPr lang="en-US" dirty="0"/>
              <a:t>, and just read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6CCF1B-28D4-4C91-BAD8-4072F5EA8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97" y="0"/>
            <a:ext cx="429150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35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5" cy="55365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About me</a:t>
            </a:r>
            <a:endParaRPr lang="en-CH" sz="3200" dirty="0"/>
          </a:p>
        </p:txBody>
      </p:sp>
      <p:pic>
        <p:nvPicPr>
          <p:cNvPr id="4" name="Picture 3" descr="A group of people standing in front of a horse&#10;&#10;Description automatically generated">
            <a:extLst>
              <a:ext uri="{FF2B5EF4-FFF2-40B4-BE49-F238E27FC236}">
                <a16:creationId xmlns:a16="http://schemas.microsoft.com/office/drawing/2014/main" id="{7FC89A7A-A4B9-4E26-9DCA-D8AE12FE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895350"/>
            <a:ext cx="5547360" cy="3698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DC24F-4653-4A34-BBF1-F9A76F856E84}"/>
              </a:ext>
            </a:extLst>
          </p:cNvPr>
          <p:cNvSpPr txBox="1"/>
          <p:nvPr/>
        </p:nvSpPr>
        <p:spPr>
          <a:xfrm>
            <a:off x="152400" y="1047750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8 years in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focus: </a:t>
            </a:r>
            <a:r>
              <a:rPr lang="en-US" dirty="0" err="1"/>
              <a:t>AzSHCI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skills: Windows Server, PowerShell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6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97A4-800A-4FCF-A1BF-4ADBA060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1175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E97A4-800A-4FCF-A1BF-4ADBA0605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/>
              <a:t>Wrap-up</a:t>
            </a:r>
          </a:p>
        </p:txBody>
      </p:sp>
    </p:spTree>
    <p:extLst>
      <p:ext uri="{BB962C8B-B14F-4D97-AF65-F5344CB8AC3E}">
        <p14:creationId xmlns:p14="http://schemas.microsoft.com/office/powerpoint/2010/main" val="1026121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FC72877-2B15-4C55-84C3-8152C7191745}"/>
              </a:ext>
            </a:extLst>
          </p:cNvPr>
          <p:cNvSpPr txBox="1">
            <a:spLocks/>
          </p:cNvSpPr>
          <p:nvPr/>
        </p:nvSpPr>
        <p:spPr>
          <a:xfrm>
            <a:off x="467544" y="265497"/>
            <a:ext cx="8208145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900" dirty="0"/>
              <a:t>Wrap-up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FD205-ABBD-4B45-BB1A-60E4CF687187}"/>
              </a:ext>
            </a:extLst>
          </p:cNvPr>
          <p:cNvSpPr txBox="1"/>
          <p:nvPr/>
        </p:nvSpPr>
        <p:spPr>
          <a:xfrm>
            <a:off x="304800" y="1047750"/>
            <a:ext cx="8610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Learn PowerShell by following (and recycling)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Feel free to steal ideas – </a:t>
            </a:r>
            <a:r>
              <a:rPr lang="en-US" dirty="0" err="1"/>
              <a:t>WSLab</a:t>
            </a:r>
            <a:r>
              <a:rPr lang="en-US" dirty="0"/>
              <a:t> is free!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 future of </a:t>
            </a:r>
            <a:r>
              <a:rPr lang="en-US" dirty="0" err="1"/>
              <a:t>WSLab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Well, it’s my side (night)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it the right way for documentation? You decide!</a:t>
            </a:r>
          </a:p>
        </p:txBody>
      </p:sp>
    </p:spTree>
    <p:extLst>
      <p:ext uri="{BB962C8B-B14F-4D97-AF65-F5344CB8AC3E}">
        <p14:creationId xmlns:p14="http://schemas.microsoft.com/office/powerpoint/2010/main" val="896505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Thank you Sponsors!</a:t>
            </a:r>
            <a:endParaRPr lang="en-CH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FF30C3-72D7-472F-8227-416ED0E6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095680"/>
            <a:ext cx="1410444" cy="245364"/>
          </a:xfrm>
          <a:prstGeom prst="rect">
            <a:avLst/>
          </a:prstGeom>
        </p:spPr>
      </p:pic>
      <p:pic>
        <p:nvPicPr>
          <p:cNvPr id="6" name="Picture 5" descr="A picture containing food, drawing, mug&#10;&#10;Description automatically generated">
            <a:extLst>
              <a:ext uri="{FF2B5EF4-FFF2-40B4-BE49-F238E27FC236}">
                <a16:creationId xmlns:a16="http://schemas.microsoft.com/office/drawing/2014/main" id="{4AF2BEFD-BEA2-48FB-A373-3EFD8E8B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22" y="1427543"/>
            <a:ext cx="2667000" cy="487040"/>
          </a:xfrm>
          <a:prstGeom prst="rect">
            <a:avLst/>
          </a:prstGeom>
        </p:spPr>
      </p:pic>
      <p:pic>
        <p:nvPicPr>
          <p:cNvPr id="9" name="Picture 8" descr="A picture containing drawing, player&#10;&#10;Description automatically generated">
            <a:extLst>
              <a:ext uri="{FF2B5EF4-FFF2-40B4-BE49-F238E27FC236}">
                <a16:creationId xmlns:a16="http://schemas.microsoft.com/office/drawing/2014/main" id="{E2ACFFA4-1EF0-40CA-BD99-D73886138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312" y="1121016"/>
            <a:ext cx="3113856" cy="111096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1D45B19-0535-4D4F-9E92-719A87D22E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28" b="35003"/>
          <a:stretch/>
        </p:blipFill>
        <p:spPr>
          <a:xfrm>
            <a:off x="4953000" y="2404923"/>
            <a:ext cx="1410444" cy="24863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942AC2-6A1F-4965-B908-E0CACAA9C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450" y="2989906"/>
            <a:ext cx="1371599" cy="456914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E89E7D2-2314-482E-8371-EC0C72EA8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7224" y="2949881"/>
            <a:ext cx="1752600" cy="536963"/>
          </a:xfrm>
          <a:prstGeom prst="rect">
            <a:avLst/>
          </a:prstGeom>
        </p:spPr>
      </p:pic>
      <p:pic>
        <p:nvPicPr>
          <p:cNvPr id="18" name="Picture 1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0FC2DE0-FC75-409C-9CB4-540E89487A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7173"/>
          <a:stretch/>
        </p:blipFill>
        <p:spPr>
          <a:xfrm>
            <a:off x="5239122" y="3862703"/>
            <a:ext cx="838199" cy="243559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D38F09-CA8C-4E0B-910C-C3777ECFE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449" y="3775174"/>
            <a:ext cx="1371599" cy="396447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B82F59-AA92-4DB2-8855-D28C8C74D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7725" y="3875551"/>
            <a:ext cx="1371598" cy="209604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E3F41E-562C-47C5-92C6-CFC4CC72E6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092" b="21447"/>
          <a:stretch/>
        </p:blipFill>
        <p:spPr>
          <a:xfrm>
            <a:off x="6623690" y="3033771"/>
            <a:ext cx="1561354" cy="447399"/>
          </a:xfrm>
          <a:prstGeom prst="rect">
            <a:avLst/>
          </a:prstGeom>
        </p:spPr>
      </p:pic>
      <p:pic>
        <p:nvPicPr>
          <p:cNvPr id="26" name="Picture 2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93B37EB-DF2C-49CC-9EB8-BBCA764764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404" y="2401296"/>
            <a:ext cx="1486645" cy="270424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5F65EC22-C3EB-4DCA-A585-7D8B4BBD24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2216605"/>
            <a:ext cx="1702336" cy="625270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69B95E-43B9-4BA8-9C29-D152AC35D61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3669"/>
          <a:stretch/>
        </p:blipFill>
        <p:spPr>
          <a:xfrm>
            <a:off x="3029081" y="2401296"/>
            <a:ext cx="1488887" cy="284123"/>
          </a:xfrm>
          <a:prstGeom prst="rect">
            <a:avLst/>
          </a:prstGeom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489B71-FF0D-4FB8-99C2-BF9F1C49E77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013" t="28396" r="10714" b="28394"/>
          <a:stretch/>
        </p:blipFill>
        <p:spPr>
          <a:xfrm>
            <a:off x="6623690" y="3775174"/>
            <a:ext cx="1561355" cy="3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2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5536-99D0-4782-B7B6-196332D2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5" cy="553653"/>
          </a:xfrm>
        </p:spPr>
        <p:txBody>
          <a:bodyPr/>
          <a:lstStyle/>
          <a:p>
            <a:r>
              <a:rPr lang="en-US" sz="2900" dirty="0"/>
              <a:t>Why “scenarios”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506FF-475E-48D9-8D7E-248A66B3E667}"/>
              </a:ext>
            </a:extLst>
          </p:cNvPr>
          <p:cNvSpPr txBox="1"/>
          <p:nvPr/>
        </p:nvSpPr>
        <p:spPr>
          <a:xfrm>
            <a:off x="304800" y="89535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Lab tools give you only half – the infrastructure to play with</a:t>
            </a:r>
          </a:p>
          <a:p>
            <a:endParaRPr lang="en-US" dirty="0"/>
          </a:p>
          <a:p>
            <a:r>
              <a:rPr lang="en-US" dirty="0"/>
              <a:t>Every time you use RDP, baby seal dies!</a:t>
            </a:r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7C42EFBA-CFFB-43F6-9D66-DD364A8A9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640" y="2103066"/>
            <a:ext cx="3210719" cy="250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275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5536-99D0-4782-B7B6-196332D26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5" cy="553653"/>
          </a:xfrm>
        </p:spPr>
        <p:txBody>
          <a:bodyPr/>
          <a:lstStyle/>
          <a:p>
            <a:r>
              <a:rPr lang="en-US" sz="2900" dirty="0"/>
              <a:t>Why “scenarios”</a:t>
            </a:r>
          </a:p>
        </p:txBody>
      </p:sp>
      <p:pic>
        <p:nvPicPr>
          <p:cNvPr id="6" name="Picture 5" descr="A screenshot of a person&#10;&#10;Description automatically generated">
            <a:extLst>
              <a:ext uri="{FF2B5EF4-FFF2-40B4-BE49-F238E27FC236}">
                <a16:creationId xmlns:a16="http://schemas.microsoft.com/office/drawing/2014/main" id="{0A1AFCE7-2995-43B6-8798-5CA27DEB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770" y="742950"/>
            <a:ext cx="3015692" cy="450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2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A46A3A9-E75E-44F8-8017-DFA8C8578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Admin tools </a:t>
            </a:r>
          </a:p>
        </p:txBody>
      </p:sp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5B598C37-F06B-4B1E-A3EF-516934D0A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428750"/>
            <a:ext cx="4619625" cy="30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C87DAF-35D2-438A-B1F9-9C947C4E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87" y="1428750"/>
            <a:ext cx="4315413" cy="3079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2FA693-1485-4C34-8DDF-8A3F2D5511B5}"/>
              </a:ext>
            </a:extLst>
          </p:cNvPr>
          <p:cNvSpPr txBox="1"/>
          <p:nvPr/>
        </p:nvSpPr>
        <p:spPr>
          <a:xfrm rot="19304903">
            <a:off x="343017" y="2476746"/>
            <a:ext cx="3733800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Comic Sans MS" panose="030F0702030302020204" pitchFamily="66" charset="0"/>
              </a:rPr>
              <a:t>This is past!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Comic Sans MS" panose="030F0702030302020204" pitchFamily="66" charset="0"/>
              </a:rPr>
              <a:t>(same as comic sans)</a:t>
            </a:r>
          </a:p>
        </p:txBody>
      </p:sp>
    </p:spTree>
    <p:extLst>
      <p:ext uri="{BB962C8B-B14F-4D97-AF65-F5344CB8AC3E}">
        <p14:creationId xmlns:p14="http://schemas.microsoft.com/office/powerpoint/2010/main" val="13887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A110D-2AB4-4867-90D9-F7986A783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27" y="2114550"/>
            <a:ext cx="8208145" cy="857250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“PowerShell is scary – I don’t understand it”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947BE-A0E0-4C16-BEAE-1EA21544D23C}"/>
              </a:ext>
            </a:extLst>
          </p:cNvPr>
          <p:cNvSpPr txBox="1"/>
          <p:nvPr/>
        </p:nvSpPr>
        <p:spPr>
          <a:xfrm>
            <a:off x="3083661" y="2982620"/>
            <a:ext cx="2971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Quiz time!</a:t>
            </a:r>
          </a:p>
        </p:txBody>
      </p:sp>
    </p:spTree>
    <p:extLst>
      <p:ext uri="{BB962C8B-B14F-4D97-AF65-F5344CB8AC3E}">
        <p14:creationId xmlns:p14="http://schemas.microsoft.com/office/powerpoint/2010/main" val="704843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799C-EE74-4797-B908-7153EDE7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96" y="265497"/>
            <a:ext cx="8208145" cy="857250"/>
          </a:xfrm>
        </p:spPr>
        <p:txBody>
          <a:bodyPr/>
          <a:lstStyle/>
          <a:p>
            <a:pPr algn="ctr"/>
            <a:r>
              <a:rPr lang="en-US" dirty="0"/>
              <a:t>What does this command?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05687A-00DF-4063-81AB-5A7989962E2A}"/>
              </a:ext>
            </a:extLst>
          </p:cNvPr>
          <p:cNvSpPr/>
          <p:nvPr/>
        </p:nvSpPr>
        <p:spPr>
          <a:xfrm>
            <a:off x="72768" y="241935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 </a:t>
            </a:r>
            <a:r>
              <a:rPr lang="en-US" sz="1400" dirty="0">
                <a:solidFill>
                  <a:srgbClr val="0000FF"/>
                </a:solidFill>
                <a:latin typeface="Lucida Console" panose="020B0609040504020204" pitchFamily="49" charset="0"/>
              </a:rPr>
              <a:t>Install-</a:t>
            </a:r>
            <a:r>
              <a:rPr lang="en-US" sz="14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WindowsFeature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-Name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8A2BE2"/>
                </a:solidFill>
                <a:latin typeface="Lucida Console" panose="020B0609040504020204" pitchFamily="49" charset="0"/>
              </a:rPr>
              <a:t>RSAT</a:t>
            </a:r>
            <a:r>
              <a:rPr 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4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IncludeAllSubFeature</a:t>
            </a:r>
            <a:r>
              <a:rPr lang="en-US" sz="1400" dirty="0">
                <a:solidFill>
                  <a:srgbClr val="000080"/>
                </a:solidFill>
                <a:latin typeface="Lucida Console" panose="020B0609040504020204" pitchFamily="49" charset="0"/>
              </a:rPr>
              <a:t>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508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F799C-EE74-4797-B908-7153EDE7A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496" y="265497"/>
            <a:ext cx="8208145" cy="857250"/>
          </a:xfrm>
        </p:spPr>
        <p:txBody>
          <a:bodyPr/>
          <a:lstStyle/>
          <a:p>
            <a:pPr algn="ctr"/>
            <a:r>
              <a:rPr lang="en-US" dirty="0"/>
              <a:t>What does this command?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93014-EA9D-4FB1-BB0B-7AA8B157A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3"/>
            <a:ext cx="9144000" cy="488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8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BA4D9-713D-4286-A29C-E1C4B485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“Can you create documentation?”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B989FA-2146-448E-8031-8575D5665D1F}"/>
              </a:ext>
            </a:extLst>
          </p:cNvPr>
          <p:cNvSpPr txBox="1"/>
          <p:nvPr/>
        </p:nvSpPr>
        <p:spPr>
          <a:xfrm>
            <a:off x="685800" y="135255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Smart Admin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2989D-CD40-4019-9D86-46B9B2061E29}"/>
              </a:ext>
            </a:extLst>
          </p:cNvPr>
          <p:cNvSpPr txBox="1"/>
          <p:nvPr/>
        </p:nvSpPr>
        <p:spPr>
          <a:xfrm>
            <a:off x="5105400" y="135056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Admin from the past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37309-CD79-4B4D-A856-5D8FF2D73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14550"/>
            <a:ext cx="3390900" cy="276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665AC3-A6FB-4884-946E-589C7282D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177" y="2114549"/>
            <a:ext cx="4547847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68872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LEU17 Template.potx" id="{3B0B329E-CA76-430A-9167-F806971318CA}" vid="{007706DA-817F-40FB-B9DF-9B7AEB0F8F8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1B43C7F1FDF5469430CE582B60C1D2" ma:contentTypeVersion="11" ma:contentTypeDescription="Create a new document." ma:contentTypeScope="" ma:versionID="b956d4f66c67572857eeb3a33b750944">
  <xsd:schema xmlns:xsd="http://www.w3.org/2001/XMLSchema" xmlns:xs="http://www.w3.org/2001/XMLSchema" xmlns:p="http://schemas.microsoft.com/office/2006/metadata/properties" xmlns:ns3="a4ad8b88-d6f6-40c4-998c-d1b8fd86e818" xmlns:ns4="17bbe3ef-1011-4cdd-9566-531f018b17ce" targetNamespace="http://schemas.microsoft.com/office/2006/metadata/properties" ma:root="true" ma:fieldsID="6ca2647297866053d876545c82bd7f73" ns3:_="" ns4:_="">
    <xsd:import namespace="a4ad8b88-d6f6-40c4-998c-d1b8fd86e818"/>
    <xsd:import namespace="17bbe3ef-1011-4cdd-9566-531f018b17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d8b88-d6f6-40c4-998c-d1b8fd86e8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be3ef-1011-4cdd-9566-531f018b1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D9F81-828F-487E-B733-C40C548226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E50DC28-80AC-4903-9C05-2A7F673B03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d8b88-d6f6-40c4-998c-d1b8fd86e818"/>
    <ds:schemaRef ds:uri="17bbe3ef-1011-4cdd-9566-531f018b1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6BAE2A-3DA5-4EE8-819D-1C3E1939D3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ELEU17-Template</Template>
  <TotalTime>4372</TotalTime>
  <Words>378</Words>
  <Application>Microsoft Office PowerPoint</Application>
  <PresentationFormat>On-screen Show (16:9)</PresentationFormat>
  <Paragraphs>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Comic Sans MS</vt:lpstr>
      <vt:lpstr>Lucida Console</vt:lpstr>
      <vt:lpstr>Segoe UI</vt:lpstr>
      <vt:lpstr>Segoe UI Light</vt:lpstr>
      <vt:lpstr>Wingdings</vt:lpstr>
      <vt:lpstr>Master</vt:lpstr>
      <vt:lpstr>WSLab Datacenter Simulation - Scenarios</vt:lpstr>
      <vt:lpstr>About me</vt:lpstr>
      <vt:lpstr>Why “scenarios”</vt:lpstr>
      <vt:lpstr>Why “scenarios”</vt:lpstr>
      <vt:lpstr>Admin tools </vt:lpstr>
      <vt:lpstr>“PowerShell is scary – I don’t understand it”</vt:lpstr>
      <vt:lpstr>What does this command?</vt:lpstr>
      <vt:lpstr>What does this command?</vt:lpstr>
      <vt:lpstr>“Can you create documentation?”</vt:lpstr>
      <vt:lpstr>“Can you validate documentation?”</vt:lpstr>
      <vt:lpstr>DevOps, Infra as code, (insert more buzzwords here)   </vt:lpstr>
      <vt:lpstr>WSLab Scenarios</vt:lpstr>
      <vt:lpstr>WSLab Scenarios</vt:lpstr>
      <vt:lpstr>Complex scenarios</vt:lpstr>
      <vt:lpstr>PowerPoint Presentation</vt:lpstr>
      <vt:lpstr>PowerPoint Presentation</vt:lpstr>
      <vt:lpstr>PowerPoint Presentation</vt:lpstr>
      <vt:lpstr>Guided scenarios</vt:lpstr>
      <vt:lpstr>Guided Scenarios</vt:lpstr>
      <vt:lpstr>Demo</vt:lpstr>
      <vt:lpstr>Wrap-up</vt:lpstr>
      <vt:lpstr>PowerPoint Presentation</vt:lpstr>
      <vt:lpstr>Thank you Sponsors!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Experts Live The Grand Opening!</dc:title>
  <dc:creator>Marcel Zehner</dc:creator>
  <cp:lastModifiedBy>Jaromir Kaspar</cp:lastModifiedBy>
  <cp:revision>273</cp:revision>
  <dcterms:created xsi:type="dcterms:W3CDTF">2017-07-24T12:46:23Z</dcterms:created>
  <dcterms:modified xsi:type="dcterms:W3CDTF">2019-11-18T14:56:15Z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0x010100A31B43C7F1FDF5469430CE582B60C1D2</vt:lpwstr>
  </property>
  <property fmtid="{D5CDD505-2E9C-101B-9397-08002B2CF9AE}" pid="3" name="MSIP_Label_9f328265-8bb7-423f-ab44-50a34f814574_Enabled">
    <vt:lpwstr>True</vt:lpwstr>
  </property>
  <property fmtid="{D5CDD505-2E9C-101B-9397-08002B2CF9AE}" pid="4" name="MSIP_Label_9f328265-8bb7-423f-ab44-50a34f814574_SiteId">
    <vt:lpwstr>91346c29-45b4-4420-9d08-1b5f793f88f9</vt:lpwstr>
  </property>
  <property fmtid="{D5CDD505-2E9C-101B-9397-08002B2CF9AE}" pid="5" name="MSIP_Label_9f328265-8bb7-423f-ab44-50a34f814574_Owner">
    <vt:lpwstr>marcel.zehner@itnetx.ch</vt:lpwstr>
  </property>
  <property fmtid="{D5CDD505-2E9C-101B-9397-08002B2CF9AE}" pid="6" name="MSIP_Label_9f328265-8bb7-423f-ab44-50a34f814574_SetDate">
    <vt:lpwstr>2018-10-11T13:23:17.9821285Z</vt:lpwstr>
  </property>
  <property fmtid="{D5CDD505-2E9C-101B-9397-08002B2CF9AE}" pid="7" name="MSIP_Label_9f328265-8bb7-423f-ab44-50a34f814574_Name">
    <vt:lpwstr>Public</vt:lpwstr>
  </property>
  <property fmtid="{D5CDD505-2E9C-101B-9397-08002B2CF9AE}" pid="8" name="MSIP_Label_9f328265-8bb7-423f-ab44-50a34f814574_Application">
    <vt:lpwstr>Microsoft Azure Information Protection</vt:lpwstr>
  </property>
  <property fmtid="{D5CDD505-2E9C-101B-9397-08002B2CF9AE}" pid="9" name="MSIP_Label_9f328265-8bb7-423f-ab44-50a34f814574_Extended_MSFT_Method">
    <vt:lpwstr>Automatic</vt:lpwstr>
  </property>
  <property fmtid="{D5CDD505-2E9C-101B-9397-08002B2CF9AE}" pid="10" name="Sensitivity">
    <vt:lpwstr>Public</vt:lpwstr>
  </property>
  <property fmtid="{D5CDD505-2E9C-101B-9397-08002B2CF9AE}" pid="11" name="Order">
    <vt:r8>80300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